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8" r:id="rId3"/>
    <p:sldId id="257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-1376" y="-12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28B34-833E-4967-BE61-77566F960018}" type="datetimeFigureOut">
              <a:rPr lang="en-US" smtClean="0"/>
              <a:t>3/9/16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55F200-EE7B-418B-80BE-F6ABBC967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831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5F200-EE7B-418B-80BE-F6ABBC967D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886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5F200-EE7B-418B-80BE-F6ABBC967D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02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A5AC2-83AF-494D-85CA-2E3A99834312}" type="datetimeFigureOut">
              <a:rPr lang="en-US" smtClean="0"/>
              <a:t>3/9/16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FEB48-0CF9-5841-826B-88792845E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05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A5AC2-83AF-494D-85CA-2E3A99834312}" type="datetimeFigureOut">
              <a:rPr lang="en-US" smtClean="0"/>
              <a:t>3/9/16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FEB48-0CF9-5841-826B-88792845E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88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A5AC2-83AF-494D-85CA-2E3A99834312}" type="datetimeFigureOut">
              <a:rPr lang="en-US" smtClean="0"/>
              <a:t>3/9/16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FEB48-0CF9-5841-826B-88792845E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18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A5AC2-83AF-494D-85CA-2E3A99834312}" type="datetimeFigureOut">
              <a:rPr lang="en-US" smtClean="0"/>
              <a:t>3/9/16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FEB48-0CF9-5841-826B-88792845E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437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A5AC2-83AF-494D-85CA-2E3A99834312}" type="datetimeFigureOut">
              <a:rPr lang="en-US" smtClean="0"/>
              <a:t>3/9/16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FEB48-0CF9-5841-826B-88792845E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086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A5AC2-83AF-494D-85CA-2E3A99834312}" type="datetimeFigureOut">
              <a:rPr lang="en-US" smtClean="0"/>
              <a:t>3/9/16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FEB48-0CF9-5841-826B-88792845E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500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A5AC2-83AF-494D-85CA-2E3A99834312}" type="datetimeFigureOut">
              <a:rPr lang="en-US" smtClean="0"/>
              <a:t>3/9/16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FEB48-0CF9-5841-826B-88792845E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986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A5AC2-83AF-494D-85CA-2E3A99834312}" type="datetimeFigureOut">
              <a:rPr lang="en-US" smtClean="0"/>
              <a:t>3/9/16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FEB48-0CF9-5841-826B-88792845E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26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A5AC2-83AF-494D-85CA-2E3A99834312}" type="datetimeFigureOut">
              <a:rPr lang="en-US" smtClean="0"/>
              <a:t>3/9/16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FEB48-0CF9-5841-826B-88792845E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356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A5AC2-83AF-494D-85CA-2E3A99834312}" type="datetimeFigureOut">
              <a:rPr lang="en-US" smtClean="0"/>
              <a:t>3/9/16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FEB48-0CF9-5841-826B-88792845E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92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A5AC2-83AF-494D-85CA-2E3A99834312}" type="datetimeFigureOut">
              <a:rPr lang="en-US" smtClean="0"/>
              <a:t>3/9/16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FEB48-0CF9-5841-826B-88792845E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801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1A5AC2-83AF-494D-85CA-2E3A99834312}" type="datetimeFigureOut">
              <a:rPr lang="en-US" smtClean="0"/>
              <a:t>3/9/16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FEB48-0CF9-5841-826B-88792845E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79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png"/><Relationship Id="rId12" Type="http://schemas.openxmlformats.org/officeDocument/2006/relationships/image" Target="../media/image8.png"/><Relationship Id="rId13" Type="http://schemas.openxmlformats.org/officeDocument/2006/relationships/image" Target="../media/image9.png"/><Relationship Id="rId1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microsoft.com/office/2007/relationships/hdphoto" Target="../media/hdphoto1.wdp"/><Relationship Id="rId4" Type="http://schemas.openxmlformats.org/officeDocument/2006/relationships/image" Target="../media/image2.jpeg"/><Relationship Id="rId5" Type="http://schemas.openxmlformats.org/officeDocument/2006/relationships/image" Target="../media/image3.png"/><Relationship Id="rId6" Type="http://schemas.microsoft.com/office/2007/relationships/hdphoto" Target="../media/hdphoto2.wdp"/><Relationship Id="rId7" Type="http://schemas.openxmlformats.org/officeDocument/2006/relationships/image" Target="../media/image4.jpeg"/><Relationship Id="rId8" Type="http://schemas.openxmlformats.org/officeDocument/2006/relationships/image" Target="../media/image5.png"/><Relationship Id="rId9" Type="http://schemas.microsoft.com/office/2007/relationships/hdphoto" Target="../media/hdphoto3.wdp"/><Relationship Id="rId10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5.png"/><Relationship Id="rId7" Type="http://schemas.microsoft.com/office/2007/relationships/hdphoto" Target="../media/hdphoto3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5.png"/><Relationship Id="rId7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12.jpg"/><Relationship Id="rId8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13.jpg"/><Relationship Id="rId8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492183" y="-4127"/>
            <a:ext cx="5207635" cy="6866254"/>
            <a:chOff x="1" y="0"/>
            <a:chExt cx="5208178" cy="6866889"/>
          </a:xfrm>
        </p:grpSpPr>
        <p:pic>
          <p:nvPicPr>
            <p:cNvPr id="5" name="Picture 4"/>
            <p:cNvPicPr/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831"/>
                      </a14:imgEffect>
                      <a14:imgEffect>
                        <a14:brightnessContrast bright="21000" contrast="-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38" t="16062" r="26165" b="20207"/>
            <a:stretch/>
          </p:blipFill>
          <p:spPr>
            <a:xfrm>
              <a:off x="3833405" y="0"/>
              <a:ext cx="1374774" cy="137541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Picture 5"/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50" t="5151" r="18553" b="8059"/>
            <a:stretch/>
          </p:blipFill>
          <p:spPr>
            <a:xfrm>
              <a:off x="3833405" y="1388110"/>
              <a:ext cx="1374774" cy="137477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6"/>
            <p:cNvPicPr/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69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80" t="8136" r="21971" b="13490"/>
            <a:stretch/>
          </p:blipFill>
          <p:spPr>
            <a:xfrm>
              <a:off x="3833405" y="2771775"/>
              <a:ext cx="1374774" cy="137477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/>
            <p:cNvPicPr/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02" t="4458" r="18067" b="2793"/>
            <a:stretch/>
          </p:blipFill>
          <p:spPr>
            <a:xfrm>
              <a:off x="3833404" y="4154805"/>
              <a:ext cx="1374774" cy="137477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8"/>
            <p:cNvPicPr/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6000"/>
                      </a14:imgEffect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76" t="19770" r="22027" b="7932"/>
            <a:stretch/>
          </p:blipFill>
          <p:spPr>
            <a:xfrm>
              <a:off x="3829594" y="5486400"/>
              <a:ext cx="1371600" cy="137160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10" name="Group 9"/>
            <p:cNvGrpSpPr/>
            <p:nvPr/>
          </p:nvGrpSpPr>
          <p:grpSpPr>
            <a:xfrm>
              <a:off x="1" y="21590"/>
              <a:ext cx="2703195" cy="6845299"/>
              <a:chOff x="0" y="21589"/>
              <a:chExt cx="2703795" cy="6845970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34367" y="21589"/>
                <a:ext cx="2669428" cy="6824636"/>
                <a:chOff x="34367" y="21590"/>
                <a:chExt cx="2669431" cy="6824637"/>
              </a:xfrm>
            </p:grpSpPr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67" y="5513486"/>
                  <a:ext cx="2669431" cy="1332741"/>
                </a:xfrm>
                <a:prstGeom prst="rect">
                  <a:avLst/>
                </a:prstGeom>
                <a:ln w="12700">
                  <a:noFill/>
                </a:ln>
              </p:spPr>
            </p:pic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67" y="1354331"/>
                  <a:ext cx="2669430" cy="1332741"/>
                </a:xfrm>
                <a:prstGeom prst="rect">
                  <a:avLst/>
                </a:prstGeom>
                <a:ln w="12700">
                  <a:noFill/>
                </a:ln>
              </p:spPr>
            </p:pic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67" y="2687073"/>
                  <a:ext cx="2669431" cy="1332741"/>
                </a:xfrm>
                <a:prstGeom prst="rect">
                  <a:avLst/>
                </a:prstGeom>
                <a:ln w="12700">
                  <a:noFill/>
                </a:ln>
              </p:spPr>
            </p:pic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67" y="21590"/>
                  <a:ext cx="2669430" cy="1332741"/>
                </a:xfrm>
                <a:prstGeom prst="rect">
                  <a:avLst/>
                </a:prstGeom>
                <a:ln w="12700">
                  <a:noFill/>
                </a:ln>
              </p:spPr>
            </p:pic>
          </p:grpSp>
          <p:sp>
            <p:nvSpPr>
              <p:cNvPr id="20" name="TextBox 19"/>
              <p:cNvSpPr txBox="1"/>
              <p:nvPr/>
            </p:nvSpPr>
            <p:spPr>
              <a:xfrm>
                <a:off x="51619" y="1080662"/>
                <a:ext cx="295274" cy="2571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noAutofit/>
              </a:bodyPr>
              <a:lstStyle/>
              <a:p>
                <a:r>
                  <a:rPr lang="en-US" sz="1000" b="1">
                    <a:solidFill>
                      <a:srgbClr val="000000"/>
                    </a:solidFill>
                    <a:latin typeface="Calibri"/>
                    <a:ea typeface="MS Mincho"/>
                  </a:rPr>
                  <a:t>(i)</a:t>
                </a:r>
                <a:endParaRPr lang="en-US" sz="1200">
                  <a:latin typeface="Times New Roman"/>
                  <a:ea typeface="ＭＳ 明朝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51619" y="2403739"/>
                <a:ext cx="352425" cy="2571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noAutofit/>
              </a:bodyPr>
              <a:lstStyle/>
              <a:p>
                <a:r>
                  <a:rPr lang="en-US" sz="1000" b="1">
                    <a:solidFill>
                      <a:srgbClr val="000000"/>
                    </a:solidFill>
                    <a:latin typeface="Calibri"/>
                    <a:ea typeface="MS Mincho"/>
                  </a:rPr>
                  <a:t>(ii)</a:t>
                </a:r>
                <a:endParaRPr lang="en-US" sz="1200">
                  <a:latin typeface="Times New Roman"/>
                  <a:ea typeface="ＭＳ 明朝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42993" y="3737239"/>
                <a:ext cx="438150" cy="2571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noAutofit/>
              </a:bodyPr>
              <a:lstStyle/>
              <a:p>
                <a:r>
                  <a:rPr lang="en-US" sz="1000" b="1">
                    <a:solidFill>
                      <a:srgbClr val="000000"/>
                    </a:solidFill>
                    <a:latin typeface="Calibri"/>
                    <a:ea typeface="MS Mincho"/>
                  </a:rPr>
                  <a:t>(iii)</a:t>
                </a:r>
                <a:endParaRPr lang="en-US" sz="1200">
                  <a:latin typeface="Times New Roman"/>
                  <a:ea typeface="ＭＳ 明朝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0" y="5197785"/>
                <a:ext cx="438150" cy="2571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noAutofit/>
              </a:bodyPr>
              <a:lstStyle/>
              <a:p>
                <a:r>
                  <a:rPr lang="en-US" sz="1000" b="1">
                    <a:solidFill>
                      <a:srgbClr val="000000"/>
                    </a:solidFill>
                    <a:latin typeface="Calibri"/>
                    <a:ea typeface="MS Mincho"/>
                  </a:rPr>
                  <a:t>(iv)</a:t>
                </a:r>
                <a:endParaRPr lang="en-US" sz="1200">
                  <a:latin typeface="Times New Roman"/>
                  <a:ea typeface="ＭＳ 明朝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1042" y="6610384"/>
                <a:ext cx="438150" cy="2571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noAutofit/>
              </a:bodyPr>
              <a:lstStyle/>
              <a:p>
                <a:r>
                  <a:rPr lang="en-US" sz="1000" b="1">
                    <a:solidFill>
                      <a:srgbClr val="000000"/>
                    </a:solidFill>
                    <a:latin typeface="Calibri"/>
                    <a:ea typeface="MS Mincho"/>
                  </a:rPr>
                  <a:t>(v)</a:t>
                </a:r>
                <a:endParaRPr lang="en-US" sz="1200">
                  <a:latin typeface="Times New Roman"/>
                  <a:ea typeface="ＭＳ 明朝"/>
                </a:endParaRPr>
              </a:p>
            </p:txBody>
          </p:sp>
        </p:grpSp>
        <p:sp>
          <p:nvSpPr>
            <p:cNvPr id="11" name="Down Arrow 10"/>
            <p:cNvSpPr/>
            <p:nvPr/>
          </p:nvSpPr>
          <p:spPr>
            <a:xfrm>
              <a:off x="2752936" y="1388111"/>
              <a:ext cx="765544" cy="620490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40694" y="449613"/>
              <a:ext cx="1353099" cy="831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/>
                  <a:ea typeface="ＭＳ 明朝"/>
                  <a:cs typeface="Times New Roman"/>
                </a:rPr>
                <a:t>Pattern  </a:t>
              </a:r>
              <a:r>
                <a:rPr lang="en-US" sz="1200" dirty="0" err="1">
                  <a:latin typeface="Times New Roman"/>
                  <a:ea typeface="ＭＳ 明朝"/>
                  <a:cs typeface="Times New Roman"/>
                </a:rPr>
                <a:t>microchannel</a:t>
              </a:r>
              <a:r>
                <a:rPr lang="en-US" sz="1200" dirty="0">
                  <a:latin typeface="Times New Roman"/>
                  <a:ea typeface="ＭＳ 明朝"/>
                  <a:cs typeface="Times New Roman"/>
                </a:rPr>
                <a:t> on substrate via laser cutter</a:t>
              </a:r>
            </a:p>
          </p:txBody>
        </p:sp>
        <p:sp>
          <p:nvSpPr>
            <p:cNvPr id="13" name="Down Arrow 12"/>
            <p:cNvSpPr/>
            <p:nvPr/>
          </p:nvSpPr>
          <p:spPr>
            <a:xfrm>
              <a:off x="2757751" y="2720678"/>
              <a:ext cx="765544" cy="670585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459158" y="2166681"/>
              <a:ext cx="1353100" cy="646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Times New Roman"/>
                  <a:ea typeface="ＭＳ 明朝"/>
                  <a:cs typeface="Times New Roman"/>
                </a:rPr>
                <a:t>Place upside down on NeverWet Coated Glass</a:t>
              </a:r>
              <a:endParaRPr lang="en-US" sz="1200" dirty="0">
                <a:latin typeface="Times New Roman"/>
                <a:ea typeface="ＭＳ 明朝"/>
                <a:cs typeface="Times New Roman"/>
              </a:endParaRPr>
            </a:p>
          </p:txBody>
        </p:sp>
        <p:sp>
          <p:nvSpPr>
            <p:cNvPr id="15" name="Down Arrow 14"/>
            <p:cNvSpPr/>
            <p:nvPr/>
          </p:nvSpPr>
          <p:spPr>
            <a:xfrm>
              <a:off x="2752935" y="4079617"/>
              <a:ext cx="765544" cy="635283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46449" y="3660180"/>
              <a:ext cx="978518" cy="646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Times New Roman"/>
                  <a:ea typeface="ＭＳ 明朝"/>
                  <a:cs typeface="Times New Roman"/>
                </a:rPr>
                <a:t>Inject EGaIn into inlet hole</a:t>
              </a:r>
              <a:endParaRPr lang="en-US" sz="1200" dirty="0">
                <a:latin typeface="Times New Roman"/>
                <a:ea typeface="ＭＳ 明朝"/>
                <a:cs typeface="Times New Roman"/>
              </a:endParaRPr>
            </a:p>
          </p:txBody>
        </p:sp>
        <p:sp>
          <p:nvSpPr>
            <p:cNvPr id="17" name="Down Arrow 16"/>
            <p:cNvSpPr/>
            <p:nvPr/>
          </p:nvSpPr>
          <p:spPr>
            <a:xfrm>
              <a:off x="2752935" y="5626469"/>
              <a:ext cx="765544" cy="716584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645621" y="4869180"/>
              <a:ext cx="978535" cy="646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Times New Roman"/>
                  <a:ea typeface="ＭＳ 明朝"/>
                </a:rPr>
                <a:t>Remove substrate from glass</a:t>
              </a:r>
              <a:endParaRPr lang="en-US" sz="1200" dirty="0">
                <a:latin typeface="Times New Roman"/>
                <a:ea typeface="ＭＳ 明朝"/>
              </a:endParaRPr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527" y="4181471"/>
            <a:ext cx="2668557" cy="1332611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1797599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705" y="2637207"/>
            <a:ext cx="2904115" cy="149501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526542" y="-26607"/>
            <a:ext cx="3777501" cy="6789900"/>
            <a:chOff x="2002541" y="-26607"/>
            <a:chExt cx="3777501" cy="6789900"/>
          </a:xfrm>
        </p:grpSpPr>
        <p:grpSp>
          <p:nvGrpSpPr>
            <p:cNvPr id="4" name="Group 3"/>
            <p:cNvGrpSpPr/>
            <p:nvPr/>
          </p:nvGrpSpPr>
          <p:grpSpPr>
            <a:xfrm>
              <a:off x="2002541" y="-26607"/>
              <a:ext cx="3777501" cy="5577397"/>
              <a:chOff x="34362" y="21590"/>
              <a:chExt cx="3777896" cy="5577914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34362" y="21590"/>
                <a:ext cx="2668834" cy="5577914"/>
                <a:chOff x="34367" y="21589"/>
                <a:chExt cx="2669428" cy="5578463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34367" y="21589"/>
                  <a:ext cx="2669428" cy="5535415"/>
                  <a:chOff x="34367" y="21590"/>
                  <a:chExt cx="2669431" cy="5535416"/>
                </a:xfrm>
              </p:grpSpPr>
              <p:pic>
                <p:nvPicPr>
                  <p:cNvPr id="25" name="Picture 24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367" y="4224265"/>
                    <a:ext cx="2669431" cy="1332741"/>
                  </a:xfrm>
                  <a:prstGeom prst="rect">
                    <a:avLst/>
                  </a:prstGeom>
                  <a:ln w="12700">
                    <a:noFill/>
                  </a:ln>
                </p:spPr>
              </p:pic>
              <p:pic>
                <p:nvPicPr>
                  <p:cNvPr id="26" name="Picture 25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367" y="1354331"/>
                    <a:ext cx="2669430" cy="1332741"/>
                  </a:xfrm>
                  <a:prstGeom prst="rect">
                    <a:avLst/>
                  </a:prstGeom>
                  <a:ln w="12700">
                    <a:noFill/>
                  </a:ln>
                </p:spPr>
              </p:pic>
              <p:pic>
                <p:nvPicPr>
                  <p:cNvPr id="28" name="Picture 27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367" y="21590"/>
                    <a:ext cx="2669430" cy="1332741"/>
                  </a:xfrm>
                  <a:prstGeom prst="rect">
                    <a:avLst/>
                  </a:prstGeom>
                  <a:ln w="12700">
                    <a:noFill/>
                  </a:ln>
                </p:spPr>
              </p:pic>
            </p:grpSp>
            <p:sp>
              <p:nvSpPr>
                <p:cNvPr id="20" name="TextBox 19"/>
                <p:cNvSpPr txBox="1"/>
                <p:nvPr/>
              </p:nvSpPr>
              <p:spPr>
                <a:xfrm>
                  <a:off x="51619" y="1080662"/>
                  <a:ext cx="295274" cy="2571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sz="1000" b="1">
                      <a:solidFill>
                        <a:srgbClr val="000000"/>
                      </a:solidFill>
                      <a:latin typeface="Calibri"/>
                      <a:ea typeface="MS Mincho"/>
                    </a:rPr>
                    <a:t>(i)</a:t>
                  </a:r>
                  <a:endParaRPr lang="en-US" sz="1200">
                    <a:latin typeface="Times New Roman"/>
                    <a:ea typeface="ＭＳ 明朝"/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51619" y="2403739"/>
                  <a:ext cx="352425" cy="2571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sz="1000" b="1">
                      <a:solidFill>
                        <a:srgbClr val="000000"/>
                      </a:solidFill>
                      <a:latin typeface="Calibri"/>
                      <a:ea typeface="MS Mincho"/>
                    </a:rPr>
                    <a:t>(ii)</a:t>
                  </a:r>
                  <a:endParaRPr lang="en-US" sz="1200">
                    <a:latin typeface="Times New Roman"/>
                    <a:ea typeface="ＭＳ 明朝"/>
                  </a:endParaRP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42993" y="3870990"/>
                  <a:ext cx="438150" cy="2571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sz="1000" b="1" dirty="0">
                      <a:solidFill>
                        <a:srgbClr val="000000"/>
                      </a:solidFill>
                      <a:latin typeface="Calibri"/>
                      <a:ea typeface="MS Mincho"/>
                    </a:rPr>
                    <a:t>(iii)</a:t>
                  </a:r>
                  <a:endParaRPr lang="en-US" sz="1200" dirty="0">
                    <a:latin typeface="Times New Roman"/>
                    <a:ea typeface="ＭＳ 明朝"/>
                  </a:endParaRP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43041" y="5342877"/>
                  <a:ext cx="438150" cy="2571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sz="1000" b="1" dirty="0">
                      <a:solidFill>
                        <a:srgbClr val="000000"/>
                      </a:solidFill>
                      <a:latin typeface="Calibri"/>
                      <a:ea typeface="MS Mincho"/>
                    </a:rPr>
                    <a:t>(iv)</a:t>
                  </a:r>
                  <a:endParaRPr lang="en-US" sz="1200" dirty="0">
                    <a:latin typeface="Times New Roman"/>
                    <a:ea typeface="ＭＳ 明朝"/>
                  </a:endParaRPr>
                </a:p>
              </p:txBody>
            </p:sp>
          </p:grpSp>
          <p:sp>
            <p:nvSpPr>
              <p:cNvPr id="11" name="Down Arrow 10"/>
              <p:cNvSpPr/>
              <p:nvPr/>
            </p:nvSpPr>
            <p:spPr>
              <a:xfrm>
                <a:off x="2752936" y="1388111"/>
                <a:ext cx="765544" cy="620490"/>
              </a:xfrm>
              <a:prstGeom prst="down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440694" y="574424"/>
                <a:ext cx="1353099" cy="8310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Times New Roman"/>
                    <a:ea typeface="ＭＳ 明朝"/>
                    <a:cs typeface="Times New Roman"/>
                  </a:rPr>
                  <a:t>Pattern  </a:t>
                </a:r>
                <a:r>
                  <a:rPr lang="en-US" sz="1200" dirty="0" err="1">
                    <a:latin typeface="Times New Roman"/>
                    <a:ea typeface="ＭＳ 明朝"/>
                    <a:cs typeface="Times New Roman"/>
                  </a:rPr>
                  <a:t>microchannel</a:t>
                </a:r>
                <a:r>
                  <a:rPr lang="en-US" sz="1200" dirty="0">
                    <a:latin typeface="Times New Roman"/>
                    <a:ea typeface="ＭＳ 明朝"/>
                    <a:cs typeface="Times New Roman"/>
                  </a:rPr>
                  <a:t> on substrate via laser cutter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459158" y="2166681"/>
                <a:ext cx="1353100" cy="1200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  <a:latin typeface="Times New Roman"/>
                    <a:ea typeface="ＭＳ 明朝"/>
                    <a:cs typeface="Times New Roman"/>
                  </a:rPr>
                  <a:t>Place upside down on NeverWet Coated Glass, Inject EGaIn into inlet hole</a:t>
                </a:r>
                <a:endParaRPr lang="en-US" sz="1200" dirty="0">
                  <a:latin typeface="Times New Roman"/>
                  <a:ea typeface="ＭＳ 明朝"/>
                  <a:cs typeface="Times New Roman"/>
                </a:endParaRPr>
              </a:p>
              <a:p>
                <a:pPr algn="ctr"/>
                <a:endParaRPr lang="en-US" sz="1200" dirty="0">
                  <a:latin typeface="Times New Roman"/>
                  <a:ea typeface="ＭＳ 明朝"/>
                  <a:cs typeface="Times New Roman"/>
                </a:endParaRPr>
              </a:p>
            </p:txBody>
          </p:sp>
          <p:sp>
            <p:nvSpPr>
              <p:cNvPr id="15" name="Down Arrow 14"/>
              <p:cNvSpPr/>
              <p:nvPr/>
            </p:nvSpPr>
            <p:spPr>
              <a:xfrm>
                <a:off x="2754868" y="3218799"/>
                <a:ext cx="765544" cy="635283"/>
              </a:xfrm>
              <a:prstGeom prst="down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" name="Down Arrow 16"/>
              <p:cNvSpPr/>
              <p:nvPr/>
            </p:nvSpPr>
            <p:spPr>
              <a:xfrm>
                <a:off x="2752935" y="4689949"/>
                <a:ext cx="765544" cy="716584"/>
              </a:xfrm>
              <a:prstGeom prst="down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645621" y="3932660"/>
                <a:ext cx="978535" cy="646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  <a:latin typeface="Times New Roman"/>
                    <a:ea typeface="ＭＳ 明朝"/>
                  </a:rPr>
                  <a:t>Remove substrate from glass</a:t>
                </a:r>
                <a:endParaRPr lang="en-US" sz="1200" dirty="0">
                  <a:latin typeface="Times New Roman"/>
                  <a:ea typeface="ＭＳ 明朝"/>
                </a:endParaRPr>
              </a:p>
            </p:txBody>
          </p:sp>
        </p:grpSp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6000"/>
                      </a14:imgEffect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54" t="35952" r="33490" b="31032"/>
            <a:stretch/>
          </p:blipFill>
          <p:spPr>
            <a:xfrm>
              <a:off x="2666306" y="5510157"/>
              <a:ext cx="1426566" cy="1253136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882211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929301" y="102318"/>
            <a:ext cx="8474902" cy="4371139"/>
            <a:chOff x="1929301" y="102318"/>
            <a:chExt cx="8474902" cy="437113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0088" y="836569"/>
              <a:ext cx="2593322" cy="1335024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1929301" y="102318"/>
              <a:ext cx="8474902" cy="4371139"/>
              <a:chOff x="1929301" y="102318"/>
              <a:chExt cx="8474902" cy="4371139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90516" y="2905055"/>
                <a:ext cx="2904115" cy="1495018"/>
              </a:xfrm>
              <a:prstGeom prst="rect">
                <a:avLst/>
              </a:prstGeom>
            </p:spPr>
          </p:pic>
          <p:grpSp>
            <p:nvGrpSpPr>
              <p:cNvPr id="43" name="Group 42"/>
              <p:cNvGrpSpPr/>
              <p:nvPr/>
            </p:nvGrpSpPr>
            <p:grpSpPr>
              <a:xfrm>
                <a:off x="1929301" y="102318"/>
                <a:ext cx="8474902" cy="4371139"/>
                <a:chOff x="405301" y="102317"/>
                <a:chExt cx="8474902" cy="4371139"/>
              </a:xfrm>
            </p:grpSpPr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14969" y="3140969"/>
                  <a:ext cx="2668558" cy="1332487"/>
                </a:xfrm>
                <a:prstGeom prst="rect">
                  <a:avLst/>
                </a:prstGeom>
                <a:ln w="12700">
                  <a:noFill/>
                </a:ln>
              </p:spPr>
            </p:pic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14970" y="836568"/>
                  <a:ext cx="2668557" cy="1332487"/>
                </a:xfrm>
                <a:prstGeom prst="rect">
                  <a:avLst/>
                </a:prstGeom>
                <a:ln w="12700">
                  <a:noFill/>
                </a:ln>
              </p:spPr>
            </p:pic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5784" y="836568"/>
                  <a:ext cx="2668557" cy="1332487"/>
                </a:xfrm>
                <a:prstGeom prst="rect">
                  <a:avLst/>
                </a:prstGeom>
                <a:ln w="12700">
                  <a:noFill/>
                </a:ln>
              </p:spPr>
            </p:pic>
            <p:sp>
              <p:nvSpPr>
                <p:cNvPr id="22" name="TextBox 21"/>
                <p:cNvSpPr txBox="1"/>
                <p:nvPr/>
              </p:nvSpPr>
              <p:spPr>
                <a:xfrm>
                  <a:off x="662797" y="639702"/>
                  <a:ext cx="352310" cy="3937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sz="1400" b="1" dirty="0">
                      <a:solidFill>
                        <a:srgbClr val="000000"/>
                      </a:solidFill>
                      <a:latin typeface="Times New Roman"/>
                      <a:ea typeface="MS Mincho"/>
                      <a:cs typeface="Times New Roman"/>
                    </a:rPr>
                    <a:t>(</a:t>
                  </a:r>
                  <a:r>
                    <a:rPr lang="en-US" sz="1400" b="1" dirty="0" err="1">
                      <a:solidFill>
                        <a:srgbClr val="000000"/>
                      </a:solidFill>
                      <a:latin typeface="Times New Roman"/>
                      <a:ea typeface="MS Mincho"/>
                      <a:cs typeface="Times New Roman"/>
                    </a:rPr>
                    <a:t>i</a:t>
                  </a:r>
                  <a:r>
                    <a:rPr lang="en-US" sz="1400" b="1" dirty="0">
                      <a:solidFill>
                        <a:srgbClr val="000000"/>
                      </a:solidFill>
                      <a:latin typeface="Times New Roman"/>
                      <a:ea typeface="MS Mincho"/>
                      <a:cs typeface="Times New Roman"/>
                    </a:rPr>
                    <a:t>)</a:t>
                  </a:r>
                  <a:endParaRPr lang="en-US" sz="1200" dirty="0">
                    <a:latin typeface="Times New Roman"/>
                    <a:ea typeface="ＭＳ 明朝"/>
                    <a:cs typeface="Times New Roman"/>
                  </a:endParaRP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3314969" y="792102"/>
                  <a:ext cx="546879" cy="3937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sz="1400" b="1" dirty="0">
                      <a:solidFill>
                        <a:srgbClr val="000000"/>
                      </a:solidFill>
                      <a:latin typeface="Times New Roman"/>
                      <a:ea typeface="MS Mincho"/>
                      <a:cs typeface="Times New Roman"/>
                    </a:rPr>
                    <a:t>(ii)</a:t>
                  </a:r>
                  <a:endParaRPr lang="en-US" sz="1200" dirty="0">
                    <a:latin typeface="Times New Roman"/>
                    <a:ea typeface="ＭＳ 明朝"/>
                    <a:cs typeface="Times New Roman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6009043" y="792102"/>
                  <a:ext cx="552220" cy="3937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sz="1400" b="1" dirty="0">
                      <a:solidFill>
                        <a:srgbClr val="000000"/>
                      </a:solidFill>
                      <a:latin typeface="Times New Roman"/>
                      <a:ea typeface="MS Mincho"/>
                      <a:cs typeface="Times New Roman"/>
                    </a:rPr>
                    <a:t>(iii)</a:t>
                  </a:r>
                  <a:endParaRPr lang="en-US" sz="1200" dirty="0">
                    <a:latin typeface="Times New Roman"/>
                    <a:ea typeface="ＭＳ 明朝"/>
                    <a:cs typeface="Times New Roman"/>
                  </a:endParaRP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572075" y="2926941"/>
                  <a:ext cx="552220" cy="3937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sz="1400" b="1" dirty="0">
                      <a:solidFill>
                        <a:srgbClr val="000000"/>
                      </a:solidFill>
                      <a:latin typeface="Times New Roman"/>
                      <a:ea typeface="MS Mincho"/>
                      <a:cs typeface="Times New Roman"/>
                    </a:rPr>
                    <a:t>(iv)</a:t>
                  </a:r>
                  <a:endParaRPr lang="en-US" sz="1200" dirty="0">
                    <a:latin typeface="Times New Roman"/>
                    <a:ea typeface="ＭＳ 明朝"/>
                    <a:cs typeface="Times New Roman"/>
                  </a:endParaRP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3309628" y="2937726"/>
                  <a:ext cx="552220" cy="3937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sz="1400" b="1" dirty="0">
                      <a:solidFill>
                        <a:srgbClr val="000000"/>
                      </a:solidFill>
                      <a:latin typeface="Times New Roman"/>
                      <a:ea typeface="MS Mincho"/>
                      <a:cs typeface="Times New Roman"/>
                    </a:rPr>
                    <a:t>(v)</a:t>
                  </a:r>
                  <a:endParaRPr lang="en-US" sz="1200" dirty="0">
                    <a:latin typeface="Times New Roman"/>
                    <a:ea typeface="ＭＳ 明朝"/>
                    <a:cs typeface="Times New Roman"/>
                  </a:endParaRPr>
                </a:p>
              </p:txBody>
            </p:sp>
            <p:pic>
              <p:nvPicPr>
                <p:cNvPr id="36" name="Picture 35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colorTemperature colorTemp="6000"/>
                          </a14:imgEffect>
                          <a14:imgEffect>
                            <a14:brightnessContrast bright="1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454" t="35952" r="33490" b="31032"/>
                <a:stretch/>
              </p:blipFill>
              <p:spPr>
                <a:xfrm>
                  <a:off x="6561263" y="2744341"/>
                  <a:ext cx="1877657" cy="1649387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37" name="TextBox 36"/>
                <p:cNvSpPr txBox="1"/>
                <p:nvPr/>
              </p:nvSpPr>
              <p:spPr>
                <a:xfrm>
                  <a:off x="5983527" y="2926941"/>
                  <a:ext cx="552220" cy="3937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sz="1400" b="1" dirty="0">
                      <a:solidFill>
                        <a:srgbClr val="000000"/>
                      </a:solidFill>
                      <a:latin typeface="Times New Roman"/>
                      <a:ea typeface="MS Mincho"/>
                      <a:cs typeface="Times New Roman"/>
                    </a:rPr>
                    <a:t>(vi)</a:t>
                  </a:r>
                  <a:endParaRPr lang="en-US" sz="1200" dirty="0">
                    <a:latin typeface="Times New Roman"/>
                    <a:ea typeface="ＭＳ 明朝"/>
                    <a:cs typeface="Times New Roman"/>
                  </a:endParaRPr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3314969" y="225428"/>
                  <a:ext cx="272904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Times New Roman"/>
                      <a:cs typeface="Times New Roman"/>
                    </a:rPr>
                    <a:t>Pattern </a:t>
                  </a:r>
                  <a:r>
                    <a:rPr lang="en-US" sz="1600" b="1" dirty="0" err="1">
                      <a:latin typeface="Times New Roman"/>
                      <a:cs typeface="Times New Roman"/>
                    </a:rPr>
                    <a:t>m</a:t>
                  </a:r>
                  <a:r>
                    <a:rPr lang="en-US" sz="1600" b="1" dirty="0" err="1" smtClean="0">
                      <a:latin typeface="Times New Roman"/>
                      <a:cs typeface="Times New Roman"/>
                    </a:rPr>
                    <a:t>icrochannel</a:t>
                  </a:r>
                  <a:endParaRPr lang="en-US" sz="1600" b="1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6151163" y="102317"/>
                  <a:ext cx="2729040" cy="5847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Times New Roman"/>
                      <a:cs typeface="Times New Roman"/>
                    </a:rPr>
                    <a:t>Place against NeverWet slide (Pattern face down)</a:t>
                  </a: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405301" y="2367778"/>
                  <a:ext cx="272904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Times New Roman"/>
                      <a:cs typeface="Times New Roman"/>
                    </a:rPr>
                    <a:t>Inject EGaIn via inlet</a:t>
                  </a: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3314970" y="2367894"/>
                  <a:ext cx="272904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Times New Roman"/>
                      <a:cs typeface="Times New Roman"/>
                    </a:rPr>
                    <a:t>Remove NeverWet slide</a:t>
                  </a:r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1683582" y="763185"/>
                  <a:ext cx="118478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 smtClean="0">
                      <a:latin typeface="Times New Roman"/>
                      <a:cs typeface="Times New Roman"/>
                    </a:rPr>
                    <a:t>Substrate</a:t>
                  </a:r>
                  <a:endParaRPr lang="en-US" sz="1600" b="1" dirty="0">
                    <a:latin typeface="Times New Roman"/>
                    <a:cs typeface="Times New Roman"/>
                  </a:endParaRPr>
                </a:p>
              </p:txBody>
            </p:sp>
          </p:grpSp>
        </p:grpSp>
      </p:grpSp>
      <p:cxnSp>
        <p:nvCxnSpPr>
          <p:cNvPr id="5" name="Straight Arrow Connector 4"/>
          <p:cNvCxnSpPr>
            <a:stCxn id="23" idx="2"/>
          </p:cNvCxnSpPr>
          <p:nvPr/>
        </p:nvCxnSpPr>
        <p:spPr>
          <a:xfrm flipH="1">
            <a:off x="3443376" y="1101740"/>
            <a:ext cx="356599" cy="351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780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-210116" y="157973"/>
            <a:ext cx="12402116" cy="4047308"/>
            <a:chOff x="-210116" y="157973"/>
            <a:chExt cx="12402116" cy="4047308"/>
          </a:xfrm>
        </p:grpSpPr>
        <p:grpSp>
          <p:nvGrpSpPr>
            <p:cNvPr id="11" name="Group 10"/>
            <p:cNvGrpSpPr/>
            <p:nvPr/>
          </p:nvGrpSpPr>
          <p:grpSpPr>
            <a:xfrm>
              <a:off x="-210116" y="157973"/>
              <a:ext cx="12402116" cy="4047308"/>
              <a:chOff x="-210116" y="157973"/>
              <a:chExt cx="12402116" cy="4047308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87885" y="687466"/>
                <a:ext cx="2904115" cy="1495018"/>
              </a:xfrm>
              <a:prstGeom prst="rect">
                <a:avLst/>
              </a:prstGeom>
            </p:spPr>
          </p:pic>
          <p:grpSp>
            <p:nvGrpSpPr>
              <p:cNvPr id="3" name="Group 2"/>
              <p:cNvGrpSpPr/>
              <p:nvPr/>
            </p:nvGrpSpPr>
            <p:grpSpPr>
              <a:xfrm>
                <a:off x="-210116" y="157973"/>
                <a:ext cx="10123687" cy="3954708"/>
                <a:chOff x="-210116" y="157973"/>
                <a:chExt cx="10123687" cy="3954708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-210116" y="157973"/>
                  <a:ext cx="10123687" cy="3954708"/>
                  <a:chOff x="-1734116" y="157972"/>
                  <a:chExt cx="10123687" cy="3954708"/>
                </a:xfrm>
              </p:grpSpPr>
              <p:pic>
                <p:nvPicPr>
                  <p:cNvPr id="27" name="Picture 26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7065" y="2780193"/>
                    <a:ext cx="2668558" cy="1332487"/>
                  </a:xfrm>
                  <a:prstGeom prst="rect">
                    <a:avLst/>
                  </a:prstGeom>
                  <a:ln w="12700">
                    <a:noFill/>
                  </a:ln>
                </p:spPr>
              </p:pic>
              <p:pic>
                <p:nvPicPr>
                  <p:cNvPr id="28" name="Picture 27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18195" y="836568"/>
                    <a:ext cx="2668557" cy="1332487"/>
                  </a:xfrm>
                  <a:prstGeom prst="rect">
                    <a:avLst/>
                  </a:prstGeom>
                  <a:ln w="12700">
                    <a:noFill/>
                  </a:ln>
                </p:spPr>
              </p:pic>
              <p:pic>
                <p:nvPicPr>
                  <p:cNvPr id="30" name="Picture 29"/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1465533" y="760848"/>
                    <a:ext cx="2668557" cy="1332487"/>
                  </a:xfrm>
                  <a:prstGeom prst="rect">
                    <a:avLst/>
                  </a:prstGeom>
                  <a:ln w="12700">
                    <a:noFill/>
                  </a:ln>
                </p:spPr>
              </p:pic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-1268520" y="563982"/>
                    <a:ext cx="352310" cy="39373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wrap="square" rtlCol="0">
                    <a:noAutofit/>
                  </a:bodyPr>
                  <a:lstStyle/>
                  <a:p>
                    <a:r>
                      <a:rPr lang="en-US" sz="1400" b="1" dirty="0">
                        <a:solidFill>
                          <a:srgbClr val="000000"/>
                        </a:solidFill>
                        <a:latin typeface="Times New Roman"/>
                        <a:ea typeface="MS Mincho"/>
                        <a:cs typeface="Times New Roman"/>
                      </a:rPr>
                      <a:t>(</a:t>
                    </a:r>
                    <a:r>
                      <a:rPr lang="en-US" sz="1400" b="1" dirty="0" err="1">
                        <a:solidFill>
                          <a:srgbClr val="000000"/>
                        </a:solidFill>
                        <a:latin typeface="Times New Roman"/>
                        <a:ea typeface="MS Mincho"/>
                        <a:cs typeface="Times New Roman"/>
                      </a:rPr>
                      <a:t>i</a:t>
                    </a:r>
                    <a:r>
                      <a:rPr lang="en-US" sz="1400" b="1" dirty="0">
                        <a:solidFill>
                          <a:srgbClr val="000000"/>
                        </a:solidFill>
                        <a:latin typeface="Times New Roman"/>
                        <a:ea typeface="MS Mincho"/>
                        <a:cs typeface="Times New Roman"/>
                      </a:rPr>
                      <a:t>)</a:t>
                    </a:r>
                    <a:endParaRPr lang="en-US" sz="1200" dirty="0">
                      <a:latin typeface="Times New Roman"/>
                      <a:ea typeface="ＭＳ 明朝"/>
                      <a:cs typeface="Times New Roman"/>
                    </a:endParaRPr>
                  </a:p>
                </p:txBody>
              </p:sp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3048744" y="792102"/>
                    <a:ext cx="546879" cy="39373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noAutofit/>
                  </a:bodyPr>
                  <a:lstStyle/>
                  <a:p>
                    <a:r>
                      <a:rPr lang="en-US" sz="1400" b="1" dirty="0">
                        <a:solidFill>
                          <a:srgbClr val="000000"/>
                        </a:solidFill>
                        <a:latin typeface="Times New Roman"/>
                        <a:ea typeface="MS Mincho"/>
                        <a:cs typeface="Times New Roman"/>
                      </a:rPr>
                      <a:t>(ii)</a:t>
                    </a:r>
                    <a:endParaRPr lang="en-US" sz="1200" dirty="0">
                      <a:latin typeface="Times New Roman"/>
                      <a:ea typeface="ＭＳ 明朝"/>
                      <a:cs typeface="Times New Roman"/>
                    </a:endParaRPr>
                  </a:p>
                </p:txBody>
              </p:sp>
              <p:sp>
                <p:nvSpPr>
                  <p:cNvPr id="33" name="TextBox 32"/>
                  <p:cNvSpPr txBox="1"/>
                  <p:nvPr/>
                </p:nvSpPr>
                <p:spPr>
                  <a:xfrm>
                    <a:off x="7837351" y="692490"/>
                    <a:ext cx="552220" cy="39373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wrap="square" rtlCol="0">
                    <a:noAutofit/>
                  </a:bodyPr>
                  <a:lstStyle/>
                  <a:p>
                    <a:r>
                      <a:rPr lang="en-US" sz="1400" b="1" dirty="0">
                        <a:solidFill>
                          <a:srgbClr val="000000"/>
                        </a:solidFill>
                        <a:latin typeface="Times New Roman"/>
                        <a:ea typeface="MS Mincho"/>
                        <a:cs typeface="Times New Roman"/>
                      </a:rPr>
                      <a:t>(iii)</a:t>
                    </a:r>
                    <a:endParaRPr lang="en-US" sz="1200" dirty="0">
                      <a:latin typeface="Times New Roman"/>
                      <a:ea typeface="ＭＳ 明朝"/>
                      <a:cs typeface="Times New Roman"/>
                    </a:endParaRPr>
                  </a:p>
                </p:txBody>
              </p:sp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1130073" y="2576950"/>
                    <a:ext cx="552220" cy="39373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wrap="square" rtlCol="0">
                    <a:noAutofit/>
                  </a:bodyPr>
                  <a:lstStyle/>
                  <a:p>
                    <a:r>
                      <a:rPr lang="en-US" sz="1400" b="1" dirty="0" smtClean="0">
                        <a:solidFill>
                          <a:srgbClr val="000000"/>
                        </a:solidFill>
                        <a:latin typeface="Times New Roman"/>
                        <a:ea typeface="MS Mincho"/>
                        <a:cs typeface="Times New Roman"/>
                      </a:rPr>
                      <a:t>(iv</a:t>
                    </a:r>
                    <a:r>
                      <a:rPr lang="en-US" sz="1400" b="1" dirty="0">
                        <a:solidFill>
                          <a:srgbClr val="000000"/>
                        </a:solidFill>
                        <a:latin typeface="Times New Roman"/>
                        <a:ea typeface="MS Mincho"/>
                        <a:cs typeface="Times New Roman"/>
                      </a:rPr>
                      <a:t>)</a:t>
                    </a:r>
                    <a:endParaRPr lang="en-US" sz="1200" dirty="0">
                      <a:latin typeface="Times New Roman"/>
                      <a:ea typeface="ＭＳ 明朝"/>
                      <a:cs typeface="Times New Roman"/>
                    </a:endParaRPr>
                  </a:p>
                </p:txBody>
              </p:sp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5388039" y="2641885"/>
                    <a:ext cx="552220" cy="39373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wrap="square" rtlCol="0">
                    <a:noAutofit/>
                  </a:bodyPr>
                  <a:lstStyle/>
                  <a:p>
                    <a:r>
                      <a:rPr lang="en-US" sz="1400" b="1" dirty="0">
                        <a:solidFill>
                          <a:srgbClr val="000000"/>
                        </a:solidFill>
                        <a:latin typeface="Times New Roman"/>
                        <a:ea typeface="MS Mincho"/>
                        <a:cs typeface="Times New Roman"/>
                      </a:rPr>
                      <a:t>(</a:t>
                    </a:r>
                    <a:r>
                      <a:rPr lang="en-US" sz="1400" b="1" dirty="0" smtClean="0">
                        <a:solidFill>
                          <a:srgbClr val="000000"/>
                        </a:solidFill>
                        <a:latin typeface="Times New Roman"/>
                        <a:ea typeface="MS Mincho"/>
                        <a:cs typeface="Times New Roman"/>
                      </a:rPr>
                      <a:t>v)</a:t>
                    </a:r>
                    <a:endParaRPr lang="en-US" sz="1200" dirty="0">
                      <a:latin typeface="Times New Roman"/>
                      <a:ea typeface="ＭＳ 明朝"/>
                      <a:cs typeface="Times New Roman"/>
                    </a:endParaRPr>
                  </a:p>
                </p:txBody>
              </p:sp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790326" y="341269"/>
                    <a:ext cx="2598181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b="1" dirty="0" smtClean="0">
                        <a:latin typeface="Times New Roman"/>
                        <a:cs typeface="Times New Roman"/>
                      </a:rPr>
                      <a:t>Laser pattern </a:t>
                    </a:r>
                    <a:r>
                      <a:rPr lang="en-US" sz="1600" b="1" dirty="0">
                        <a:latin typeface="Times New Roman"/>
                        <a:cs typeface="Times New Roman"/>
                      </a:rPr>
                      <a:t>microchannel</a:t>
                    </a:r>
                  </a:p>
                </p:txBody>
              </p:sp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5220045" y="157972"/>
                    <a:ext cx="2729040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latin typeface="Times New Roman"/>
                        <a:cs typeface="Times New Roman"/>
                      </a:rPr>
                      <a:t>Place against NeverWet slide </a:t>
                    </a:r>
                    <a:r>
                      <a:rPr lang="en-US" sz="1600" b="1" dirty="0" smtClean="0">
                        <a:latin typeface="Times New Roman"/>
                        <a:cs typeface="Times New Roman"/>
                      </a:rPr>
                      <a:t>(pattern </a:t>
                    </a:r>
                    <a:r>
                      <a:rPr lang="en-US" sz="1600" b="1" dirty="0">
                        <a:latin typeface="Times New Roman"/>
                        <a:cs typeface="Times New Roman"/>
                      </a:rPr>
                      <a:t>face down), i</a:t>
                    </a:r>
                    <a:r>
                      <a:rPr lang="en-US" sz="1600" b="1" dirty="0" smtClean="0">
                        <a:latin typeface="Times New Roman"/>
                        <a:cs typeface="Times New Roman"/>
                      </a:rPr>
                      <a:t>nject </a:t>
                    </a:r>
                    <a:r>
                      <a:rPr lang="en-US" sz="1600" b="1" dirty="0">
                        <a:latin typeface="Times New Roman"/>
                        <a:cs typeface="Times New Roman"/>
                      </a:rPr>
                      <a:t>EGaIn into inlet</a:t>
                    </a:r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-1734116" y="2472069"/>
                    <a:ext cx="272904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latin typeface="Times New Roman"/>
                        <a:cs typeface="Times New Roman"/>
                      </a:rPr>
                      <a:t>Remove NeverWet slide</a:t>
                    </a:r>
                  </a:p>
                </p:txBody>
              </p:sp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-247735" y="687465"/>
                    <a:ext cx="118478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latin typeface="Times New Roman"/>
                        <a:cs typeface="Times New Roman"/>
                      </a:rPr>
                      <a:t>PDMS</a:t>
                    </a:r>
                  </a:p>
                </p:txBody>
              </p:sp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3118195" y="2358996"/>
                    <a:ext cx="272904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b="1" dirty="0" smtClean="0">
                        <a:latin typeface="Times New Roman"/>
                        <a:cs typeface="Times New Roman"/>
                      </a:rPr>
                      <a:t>Result</a:t>
                    </a:r>
                    <a:endParaRPr lang="en-US" sz="1600" b="1" dirty="0">
                      <a:latin typeface="Times New Roman"/>
                      <a:cs typeface="Times New Roman"/>
                    </a:endParaRPr>
                  </a:p>
                </p:txBody>
              </p:sp>
            </p:grpSp>
            <p:cxnSp>
              <p:nvCxnSpPr>
                <p:cNvPr id="5" name="Straight Arrow Connector 4"/>
                <p:cNvCxnSpPr>
                  <a:stCxn id="23" idx="2"/>
                </p:cNvCxnSpPr>
                <p:nvPr/>
              </p:nvCxnSpPr>
              <p:spPr>
                <a:xfrm flipH="1">
                  <a:off x="1512059" y="1026020"/>
                  <a:ext cx="356599" cy="35141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Notched Right Arrow 8"/>
              <p:cNvSpPr/>
              <p:nvPr/>
            </p:nvSpPr>
            <p:spPr>
              <a:xfrm>
                <a:off x="2962818" y="1143459"/>
                <a:ext cx="1365804" cy="469444"/>
              </a:xfrm>
              <a:prstGeom prst="notched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818" t="36249" r="32370" b="25258"/>
              <a:stretch/>
            </p:blipFill>
            <p:spPr>
              <a:xfrm>
                <a:off x="7379316" y="2420628"/>
                <a:ext cx="1864683" cy="1784653"/>
              </a:xfrm>
              <a:prstGeom prst="rect">
                <a:avLst/>
              </a:prstGeom>
            </p:spPr>
          </p:pic>
        </p:grpSp>
        <p:sp>
          <p:nvSpPr>
            <p:cNvPr id="12" name="Rectangle 11"/>
            <p:cNvSpPr/>
            <p:nvPr/>
          </p:nvSpPr>
          <p:spPr>
            <a:xfrm>
              <a:off x="2400621" y="3832578"/>
              <a:ext cx="275959" cy="350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572745" y="1947885"/>
              <a:ext cx="275959" cy="350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8467" y="1885589"/>
              <a:ext cx="275959" cy="350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289363" y="1820165"/>
              <a:ext cx="275959" cy="350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Notched Right Arrow 33"/>
          <p:cNvSpPr/>
          <p:nvPr/>
        </p:nvSpPr>
        <p:spPr>
          <a:xfrm>
            <a:off x="7628755" y="1235355"/>
            <a:ext cx="1365804" cy="469444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Notched Right Arrow 35"/>
          <p:cNvSpPr/>
          <p:nvPr/>
        </p:nvSpPr>
        <p:spPr>
          <a:xfrm>
            <a:off x="471502" y="3078232"/>
            <a:ext cx="1365804" cy="469444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Notched Right Arrow 40"/>
          <p:cNvSpPr/>
          <p:nvPr/>
        </p:nvSpPr>
        <p:spPr>
          <a:xfrm>
            <a:off x="5378241" y="3211715"/>
            <a:ext cx="1365804" cy="469444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119" y="2422305"/>
            <a:ext cx="1744587" cy="178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24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210116" y="157973"/>
            <a:ext cx="12402116" cy="4047308"/>
            <a:chOff x="-210116" y="157973"/>
            <a:chExt cx="12402116" cy="4047308"/>
          </a:xfrm>
        </p:grpSpPr>
        <p:sp>
          <p:nvSpPr>
            <p:cNvPr id="34" name="Notched Right Arrow 33"/>
            <p:cNvSpPr/>
            <p:nvPr/>
          </p:nvSpPr>
          <p:spPr>
            <a:xfrm>
              <a:off x="7628755" y="1235355"/>
              <a:ext cx="1365804" cy="469444"/>
            </a:xfrm>
            <a:prstGeom prst="notch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Notched Right Arrow 35"/>
            <p:cNvSpPr/>
            <p:nvPr/>
          </p:nvSpPr>
          <p:spPr>
            <a:xfrm>
              <a:off x="471502" y="3078232"/>
              <a:ext cx="1365804" cy="469444"/>
            </a:xfrm>
            <a:prstGeom prst="notch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Notched Right Arrow 40"/>
            <p:cNvSpPr/>
            <p:nvPr/>
          </p:nvSpPr>
          <p:spPr>
            <a:xfrm>
              <a:off x="5378241" y="3211715"/>
              <a:ext cx="1365804" cy="469444"/>
            </a:xfrm>
            <a:prstGeom prst="notch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-210116" y="157973"/>
              <a:ext cx="12402116" cy="4047308"/>
              <a:chOff x="-210116" y="157973"/>
              <a:chExt cx="12402116" cy="4047308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-210116" y="157973"/>
                <a:ext cx="12402116" cy="4025516"/>
                <a:chOff x="-210116" y="157973"/>
                <a:chExt cx="12402116" cy="4025516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-210116" y="157973"/>
                  <a:ext cx="12402116" cy="3954708"/>
                  <a:chOff x="-210116" y="157973"/>
                  <a:chExt cx="12402116" cy="3954708"/>
                </a:xfrm>
              </p:grpSpPr>
              <p:pic>
                <p:nvPicPr>
                  <p:cNvPr id="2" name="Picture 1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87885" y="687466"/>
                    <a:ext cx="2904115" cy="1495018"/>
                  </a:xfrm>
                  <a:prstGeom prst="rect">
                    <a:avLst/>
                  </a:prstGeom>
                </p:spPr>
              </p:pic>
              <p:grpSp>
                <p:nvGrpSpPr>
                  <p:cNvPr id="3" name="Group 2"/>
                  <p:cNvGrpSpPr/>
                  <p:nvPr/>
                </p:nvGrpSpPr>
                <p:grpSpPr>
                  <a:xfrm>
                    <a:off x="-210116" y="157973"/>
                    <a:ext cx="10123687" cy="3954708"/>
                    <a:chOff x="-210116" y="157973"/>
                    <a:chExt cx="10123687" cy="3954708"/>
                  </a:xfrm>
                </p:grpSpPr>
                <p:grpSp>
                  <p:nvGrpSpPr>
                    <p:cNvPr id="43" name="Group 42"/>
                    <p:cNvGrpSpPr/>
                    <p:nvPr/>
                  </p:nvGrpSpPr>
                  <p:grpSpPr>
                    <a:xfrm>
                      <a:off x="-210116" y="157973"/>
                      <a:ext cx="10123687" cy="3954708"/>
                      <a:chOff x="-1734116" y="157972"/>
                      <a:chExt cx="10123687" cy="3954708"/>
                    </a:xfrm>
                  </p:grpSpPr>
                  <p:pic>
                    <p:nvPicPr>
                      <p:cNvPr id="27" name="Picture 26"/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27065" y="2780193"/>
                        <a:ext cx="2668558" cy="1332487"/>
                      </a:xfrm>
                      <a:prstGeom prst="rect">
                        <a:avLst/>
                      </a:prstGeom>
                      <a:ln w="12700">
                        <a:noFill/>
                      </a:ln>
                    </p:spPr>
                  </p:pic>
                  <p:pic>
                    <p:nvPicPr>
                      <p:cNvPr id="28" name="Picture 27"/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3118195" y="836568"/>
                        <a:ext cx="2668557" cy="1332487"/>
                      </a:xfrm>
                      <a:prstGeom prst="rect">
                        <a:avLst/>
                      </a:prstGeom>
                      <a:ln w="12700">
                        <a:noFill/>
                      </a:ln>
                    </p:spPr>
                  </p:pic>
                  <p:pic>
                    <p:nvPicPr>
                      <p:cNvPr id="30" name="Picture 29"/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-1465533" y="760848"/>
                        <a:ext cx="2668557" cy="1332487"/>
                      </a:xfrm>
                      <a:prstGeom prst="rect">
                        <a:avLst/>
                      </a:prstGeom>
                      <a:ln w="12700">
                        <a:noFill/>
                      </a:ln>
                    </p:spPr>
                  </p:pic>
                  <p:sp>
                    <p:nvSpPr>
                      <p:cNvPr id="22" name="TextBox 21"/>
                      <p:cNvSpPr txBox="1"/>
                      <p:nvPr/>
                    </p:nvSpPr>
                    <p:spPr>
                      <a:xfrm>
                        <a:off x="-1268520" y="563982"/>
                        <a:ext cx="352310" cy="39373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txBody>
                      <a:bodyPr wrap="square" rtlCol="0">
                        <a:noAutofit/>
                      </a:bodyPr>
                      <a:lstStyle/>
                      <a:p>
                        <a:r>
                          <a:rPr lang="en-US" sz="1400" b="1" dirty="0">
                            <a:solidFill>
                              <a:srgbClr val="000000"/>
                            </a:solidFill>
                            <a:latin typeface="Times New Roman"/>
                            <a:ea typeface="MS Mincho"/>
                            <a:cs typeface="Times New Roman"/>
                          </a:rPr>
                          <a:t>(</a:t>
                        </a:r>
                        <a:r>
                          <a:rPr lang="en-US" sz="1400" b="1" dirty="0" err="1">
                            <a:solidFill>
                              <a:srgbClr val="000000"/>
                            </a:solidFill>
                            <a:latin typeface="Times New Roman"/>
                            <a:ea typeface="MS Mincho"/>
                            <a:cs typeface="Times New Roman"/>
                          </a:rPr>
                          <a:t>i</a:t>
                        </a:r>
                        <a:r>
                          <a:rPr lang="en-US" sz="1400" b="1" dirty="0">
                            <a:solidFill>
                              <a:srgbClr val="000000"/>
                            </a:solidFill>
                            <a:latin typeface="Times New Roman"/>
                            <a:ea typeface="MS Mincho"/>
                            <a:cs typeface="Times New Roman"/>
                          </a:rPr>
                          <a:t>)</a:t>
                        </a:r>
                        <a:endParaRPr lang="en-US" sz="1200" dirty="0">
                          <a:latin typeface="Times New Roman"/>
                          <a:ea typeface="ＭＳ 明朝"/>
                          <a:cs typeface="Times New Roman"/>
                        </a:endParaRPr>
                      </a:p>
                    </p:txBody>
                  </p:sp>
                  <p:sp>
                    <p:nvSpPr>
                      <p:cNvPr id="32" name="TextBox 31"/>
                      <p:cNvSpPr txBox="1"/>
                      <p:nvPr/>
                    </p:nvSpPr>
                    <p:spPr>
                      <a:xfrm>
                        <a:off x="3048744" y="792102"/>
                        <a:ext cx="546879" cy="3937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noAutofit/>
                      </a:bodyPr>
                      <a:lstStyle/>
                      <a:p>
                        <a:r>
                          <a:rPr lang="en-US" sz="1400" b="1" dirty="0">
                            <a:solidFill>
                              <a:srgbClr val="000000"/>
                            </a:solidFill>
                            <a:latin typeface="Times New Roman"/>
                            <a:ea typeface="MS Mincho"/>
                            <a:cs typeface="Times New Roman"/>
                          </a:rPr>
                          <a:t>(ii)</a:t>
                        </a:r>
                        <a:endParaRPr lang="en-US" sz="1200" dirty="0">
                          <a:latin typeface="Times New Roman"/>
                          <a:ea typeface="ＭＳ 明朝"/>
                          <a:cs typeface="Times New Roman"/>
                        </a:endParaRPr>
                      </a:p>
                    </p:txBody>
                  </p:sp>
                  <p:sp>
                    <p:nvSpPr>
                      <p:cNvPr id="33" name="TextBox 32"/>
                      <p:cNvSpPr txBox="1"/>
                      <p:nvPr/>
                    </p:nvSpPr>
                    <p:spPr>
                      <a:xfrm>
                        <a:off x="7837351" y="692490"/>
                        <a:ext cx="552220" cy="39373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txBody>
                      <a:bodyPr wrap="square" rtlCol="0">
                        <a:noAutofit/>
                      </a:bodyPr>
                      <a:lstStyle/>
                      <a:p>
                        <a:r>
                          <a:rPr lang="en-US" sz="1400" b="1" dirty="0">
                            <a:solidFill>
                              <a:srgbClr val="000000"/>
                            </a:solidFill>
                            <a:latin typeface="Times New Roman"/>
                            <a:ea typeface="MS Mincho"/>
                            <a:cs typeface="Times New Roman"/>
                          </a:rPr>
                          <a:t>(iii)</a:t>
                        </a:r>
                        <a:endParaRPr lang="en-US" sz="1200" dirty="0">
                          <a:latin typeface="Times New Roman"/>
                          <a:ea typeface="ＭＳ 明朝"/>
                          <a:cs typeface="Times New Roman"/>
                        </a:endParaRPr>
                      </a:p>
                    </p:txBody>
                  </p:sp>
                  <p:sp>
                    <p:nvSpPr>
                      <p:cNvPr id="35" name="TextBox 34"/>
                      <p:cNvSpPr txBox="1"/>
                      <p:nvPr/>
                    </p:nvSpPr>
                    <p:spPr>
                      <a:xfrm>
                        <a:off x="1130073" y="2576950"/>
                        <a:ext cx="552220" cy="39373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txBody>
                      <a:bodyPr wrap="square" rtlCol="0">
                        <a:noAutofit/>
                      </a:bodyPr>
                      <a:lstStyle/>
                      <a:p>
                        <a:r>
                          <a:rPr lang="en-US" sz="1400" b="1" dirty="0" smtClean="0">
                            <a:solidFill>
                              <a:srgbClr val="000000"/>
                            </a:solidFill>
                            <a:latin typeface="Times New Roman"/>
                            <a:ea typeface="MS Mincho"/>
                            <a:cs typeface="Times New Roman"/>
                          </a:rPr>
                          <a:t>(iv</a:t>
                        </a:r>
                        <a:r>
                          <a:rPr lang="en-US" sz="1400" b="1" dirty="0">
                            <a:solidFill>
                              <a:srgbClr val="000000"/>
                            </a:solidFill>
                            <a:latin typeface="Times New Roman"/>
                            <a:ea typeface="MS Mincho"/>
                            <a:cs typeface="Times New Roman"/>
                          </a:rPr>
                          <a:t>)</a:t>
                        </a:r>
                        <a:endParaRPr lang="en-US" sz="1200" dirty="0">
                          <a:latin typeface="Times New Roman"/>
                          <a:ea typeface="ＭＳ 明朝"/>
                          <a:cs typeface="Times New Roman"/>
                        </a:endParaRPr>
                      </a:p>
                    </p:txBody>
                  </p:sp>
                  <p:sp>
                    <p:nvSpPr>
                      <p:cNvPr id="37" name="TextBox 36"/>
                      <p:cNvSpPr txBox="1"/>
                      <p:nvPr/>
                    </p:nvSpPr>
                    <p:spPr>
                      <a:xfrm>
                        <a:off x="5388039" y="2641885"/>
                        <a:ext cx="552220" cy="39373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txBody>
                      <a:bodyPr wrap="square" rtlCol="0">
                        <a:noAutofit/>
                      </a:bodyPr>
                      <a:lstStyle/>
                      <a:p>
                        <a:r>
                          <a:rPr lang="en-US" sz="1400" b="1" dirty="0">
                            <a:solidFill>
                              <a:srgbClr val="000000"/>
                            </a:solidFill>
                            <a:latin typeface="Times New Roman"/>
                            <a:ea typeface="MS Mincho"/>
                            <a:cs typeface="Times New Roman"/>
                          </a:rPr>
                          <a:t>(</a:t>
                        </a:r>
                        <a:r>
                          <a:rPr lang="en-US" sz="1400" b="1" dirty="0" smtClean="0">
                            <a:solidFill>
                              <a:srgbClr val="000000"/>
                            </a:solidFill>
                            <a:latin typeface="Times New Roman"/>
                            <a:ea typeface="MS Mincho"/>
                            <a:cs typeface="Times New Roman"/>
                          </a:rPr>
                          <a:t>v)</a:t>
                        </a:r>
                        <a:endParaRPr lang="en-US" sz="1200" dirty="0">
                          <a:latin typeface="Times New Roman"/>
                          <a:ea typeface="ＭＳ 明朝"/>
                          <a:cs typeface="Times New Roman"/>
                        </a:endParaRPr>
                      </a:p>
                    </p:txBody>
                  </p:sp>
                  <p:sp>
                    <p:nvSpPr>
                      <p:cNvPr id="39" name="TextBox 38"/>
                      <p:cNvSpPr txBox="1"/>
                      <p:nvPr/>
                    </p:nvSpPr>
                    <p:spPr>
                      <a:xfrm>
                        <a:off x="790326" y="341269"/>
                        <a:ext cx="2598181" cy="58477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600" b="1" dirty="0" smtClean="0">
                            <a:latin typeface="Times New Roman"/>
                            <a:cs typeface="Times New Roman"/>
                          </a:rPr>
                          <a:t>Laser pattern </a:t>
                        </a:r>
                        <a:r>
                          <a:rPr lang="en-US" sz="1600" b="1" dirty="0">
                            <a:latin typeface="Times New Roman"/>
                            <a:cs typeface="Times New Roman"/>
                          </a:rPr>
                          <a:t>microchannel</a:t>
                        </a:r>
                      </a:p>
                    </p:txBody>
                  </p:sp>
                  <p:sp>
                    <p:nvSpPr>
                      <p:cNvPr id="40" name="TextBox 39"/>
                      <p:cNvSpPr txBox="1"/>
                      <p:nvPr/>
                    </p:nvSpPr>
                    <p:spPr>
                      <a:xfrm>
                        <a:off x="5220045" y="157972"/>
                        <a:ext cx="2729040" cy="83099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600" b="1" dirty="0">
                            <a:latin typeface="Times New Roman"/>
                            <a:cs typeface="Times New Roman"/>
                          </a:rPr>
                          <a:t>Place against NeverWet slide </a:t>
                        </a:r>
                        <a:r>
                          <a:rPr lang="en-US" sz="1600" b="1" dirty="0" smtClean="0">
                            <a:latin typeface="Times New Roman"/>
                            <a:cs typeface="Times New Roman"/>
                          </a:rPr>
                          <a:t>(pattern </a:t>
                        </a:r>
                        <a:r>
                          <a:rPr lang="en-US" sz="1600" b="1" dirty="0">
                            <a:latin typeface="Times New Roman"/>
                            <a:cs typeface="Times New Roman"/>
                          </a:rPr>
                          <a:t>face down), i</a:t>
                        </a:r>
                        <a:r>
                          <a:rPr lang="en-US" sz="1600" b="1" dirty="0" smtClean="0">
                            <a:latin typeface="Times New Roman"/>
                            <a:cs typeface="Times New Roman"/>
                          </a:rPr>
                          <a:t>nject </a:t>
                        </a:r>
                        <a:r>
                          <a:rPr lang="en-US" sz="1600" b="1" dirty="0">
                            <a:latin typeface="Times New Roman"/>
                            <a:cs typeface="Times New Roman"/>
                          </a:rPr>
                          <a:t>EGaIn into inlet</a:t>
                        </a:r>
                      </a:p>
                    </p:txBody>
                  </p:sp>
                  <p:sp>
                    <p:nvSpPr>
                      <p:cNvPr id="42" name="TextBox 41"/>
                      <p:cNvSpPr txBox="1"/>
                      <p:nvPr/>
                    </p:nvSpPr>
                    <p:spPr>
                      <a:xfrm>
                        <a:off x="-1734116" y="2472069"/>
                        <a:ext cx="2729040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600" b="1" dirty="0">
                            <a:latin typeface="Times New Roman"/>
                            <a:cs typeface="Times New Roman"/>
                          </a:rPr>
                          <a:t>Remove NeverWet slide</a:t>
                        </a:r>
                      </a:p>
                    </p:txBody>
                  </p:sp>
                  <p:sp>
                    <p:nvSpPr>
                      <p:cNvPr id="23" name="TextBox 22"/>
                      <p:cNvSpPr txBox="1"/>
                      <p:nvPr/>
                    </p:nvSpPr>
                    <p:spPr>
                      <a:xfrm>
                        <a:off x="-247735" y="687465"/>
                        <a:ext cx="1184784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600" b="1" dirty="0">
                            <a:latin typeface="Times New Roman"/>
                            <a:cs typeface="Times New Roman"/>
                          </a:rPr>
                          <a:t>PDMS</a:t>
                        </a:r>
                      </a:p>
                    </p:txBody>
                  </p:sp>
                  <p:sp>
                    <p:nvSpPr>
                      <p:cNvPr id="49" name="TextBox 48"/>
                      <p:cNvSpPr txBox="1"/>
                      <p:nvPr/>
                    </p:nvSpPr>
                    <p:spPr>
                      <a:xfrm>
                        <a:off x="3118195" y="2358996"/>
                        <a:ext cx="2729040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600" b="1" dirty="0" smtClean="0">
                            <a:latin typeface="Times New Roman"/>
                            <a:cs typeface="Times New Roman"/>
                          </a:rPr>
                          <a:t>Result</a:t>
                        </a:r>
                        <a:endParaRPr lang="en-US" sz="1600" b="1" dirty="0">
                          <a:latin typeface="Times New Roman"/>
                          <a:cs typeface="Times New Roman"/>
                        </a:endParaRPr>
                      </a:p>
                    </p:txBody>
                  </p:sp>
                </p:grpSp>
                <p:cxnSp>
                  <p:nvCxnSpPr>
                    <p:cNvPr id="5" name="Straight Arrow Connector 4"/>
                    <p:cNvCxnSpPr>
                      <a:stCxn id="23" idx="2"/>
                    </p:cNvCxnSpPr>
                    <p:nvPr/>
                  </p:nvCxnSpPr>
                  <p:spPr>
                    <a:xfrm flipH="1">
                      <a:off x="1512059" y="1026020"/>
                      <a:ext cx="356599" cy="351415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9" name="Notched Right Arrow 8"/>
                  <p:cNvSpPr/>
                  <p:nvPr/>
                </p:nvSpPr>
                <p:spPr>
                  <a:xfrm>
                    <a:off x="2962818" y="1143459"/>
                    <a:ext cx="1365804" cy="469444"/>
                  </a:xfrm>
                  <a:prstGeom prst="notchedRightArrow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2" name="Rectangle 11"/>
                <p:cNvSpPr/>
                <p:nvPr/>
              </p:nvSpPr>
              <p:spPr>
                <a:xfrm>
                  <a:off x="2400621" y="3832578"/>
                  <a:ext cx="275959" cy="35091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>
                  <a:off x="4572745" y="1947885"/>
                  <a:ext cx="275959" cy="35091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58467" y="1885589"/>
                  <a:ext cx="275959" cy="35091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>
                  <a:off x="9289363" y="1820165"/>
                  <a:ext cx="275959" cy="35091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8119" y="2422305"/>
                <a:ext cx="1744587" cy="1782976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098" t="36577" r="32576" b="25994"/>
              <a:stretch/>
            </p:blipFill>
            <p:spPr>
              <a:xfrm>
                <a:off x="7343300" y="2422305"/>
                <a:ext cx="1881110" cy="178297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924504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9072</TotalTime>
  <Words>187</Words>
  <Application>Microsoft Macintosh PowerPoint</Application>
  <PresentationFormat>Custom</PresentationFormat>
  <Paragraphs>49</Paragraphs>
  <Slides>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Ishan Joshipura</dc:creator>
  <cp:lastModifiedBy>Ishan Joshipura</cp:lastModifiedBy>
  <cp:revision>27</cp:revision>
  <dcterms:created xsi:type="dcterms:W3CDTF">2015-07-06T23:41:07Z</dcterms:created>
  <dcterms:modified xsi:type="dcterms:W3CDTF">2016-03-09T22:17:18Z</dcterms:modified>
</cp:coreProperties>
</file>